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Orta Stil 2 - Vurgu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149"/>
    <p:restoredTop sz="94646"/>
  </p:normalViewPr>
  <p:slideViewPr>
    <p:cSldViewPr snapToGrid="0" snapToObjects="1">
      <p:cViewPr varScale="1">
        <p:scale>
          <a:sx n="94" d="100"/>
          <a:sy n="94" d="100"/>
        </p:scale>
        <p:origin x="79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tr-TR"/>
              <a:t>Asıl alt başlık stilini düzenlemek için tıklayın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3/29/21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tr-TR"/>
              <a:t>Asıl metin stillerini düzenle
İkinci düzey
Üçüncü düzey
Dördüncü düzey
Beşinci düzey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3/29/21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tr-TR"/>
              <a:t>Asıl metin stillerini düzenle
İkinci düzey
Üçüncü düzey
Dördüncü düzey
Beşinci düzey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3/29/21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
İkinci düzey
Üçüncü düzey
Dördüncü düzey
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3/29/21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
İkinci düzey
Üçüncü düzey
Dördüncü düzey
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3/29/21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tr-TR"/>
              <a:t>Asıl metin stillerini düzenle
İkinci düzey
Üçüncü düzey
Dördüncü düzey
Beşinci düzey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tr-TR"/>
              <a:t>Asıl metin stillerini düzenle
İkinci düzey
Üçüncü düzey
Dördüncü düzey
Beşinci düzey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3/29/21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
İkinci düzey
Üçüncü düzey
Dördüncü düzey
Beşinci düzey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tr-TR"/>
              <a:t>Asıl metin stillerini düzenle
İkinci düzey
Üçüncü düzey
Dördüncü düzey
Beşinci düzey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
İkinci düzey
Üçüncü düzey
Dördüncü düzey
Beşinci düzey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tr-TR"/>
              <a:t>Asıl metin stillerini düzenle
İkinci düzey
Üçüncü düzey
Dördüncü düzey
Beşinci düzey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3/29/21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3/29/21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3/29/21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tr-TR"/>
              <a:t>Asıl metin stillerini düzenle
İkinci düzey
Üçüncü düzey
Dördüncü düzey
Beşinci düzey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
İkinci düzey
Üçüncü düzey
Dördüncü düzey
Beşinci düzey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3/29/21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tr-TR"/>
              <a:t>Resim eklemek için simgeye tıklayın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
İkinci düzey
Üçüncü düzey
Dördüncü düzey
Beşinci düzey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3/29/21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tr-TR"/>
              <a:t>Asıl metin stillerini düzenle
İkinci düzey
Üçüncü düzey
Dördüncü düzey
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dirty="0"/>
              <a:pPr/>
              <a:t>3/29/21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hyperlink" Target="https://tr.wikipedia.org/wiki/Yapay_zek%C3%A2" TargetMode="External"/><Relationship Id="rId3" Type="http://schemas.openxmlformats.org/officeDocument/2006/relationships/hyperlink" Target="https://tr.wikipedia.org/wiki/Siyasi_bilimler" TargetMode="External"/><Relationship Id="rId7" Type="http://schemas.openxmlformats.org/officeDocument/2006/relationships/hyperlink" Target="https://tr.wikipedia.org/wiki/Bilgisayar_bilimleri" TargetMode="External"/><Relationship Id="rId2" Type="http://schemas.openxmlformats.org/officeDocument/2006/relationships/hyperlink" Target="https://tr.wikipedia.org/wiki/%C4%B0statistik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r.wikipedia.org/wiki/M%C3%BChendislik" TargetMode="External"/><Relationship Id="rId5" Type="http://schemas.openxmlformats.org/officeDocument/2006/relationships/hyperlink" Target="https://tr.wikipedia.org/wiki/Biyoloji" TargetMode="External"/><Relationship Id="rId10" Type="http://schemas.openxmlformats.org/officeDocument/2006/relationships/hyperlink" Target="https://tr.wikipedia.org/wiki/Thomas_C._Schelling" TargetMode="External"/><Relationship Id="rId4" Type="http://schemas.openxmlformats.org/officeDocument/2006/relationships/hyperlink" Target="https://tr.wikipedia.org/wiki/Ekonomi" TargetMode="External"/><Relationship Id="rId9" Type="http://schemas.openxmlformats.org/officeDocument/2006/relationships/hyperlink" Target="https://tr.wikipedia.org/wiki/So%C4%9Fuk_sava%C5%9F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9C6625CA-7FC1-5A43-AA14-EBB97EAB43D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tr-TR" dirty="0"/>
              <a:t>Yazılım Ekonomisi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49A2BFD2-2EA8-A34E-BD9D-07A1A565AE4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tr-TR" dirty="0"/>
              <a:t>Dr. Yunus Santur</a:t>
            </a:r>
          </a:p>
        </p:txBody>
      </p:sp>
      <p:sp>
        <p:nvSpPr>
          <p:cNvPr id="4" name="Metin kutusu 3">
            <a:extLst>
              <a:ext uri="{FF2B5EF4-FFF2-40B4-BE49-F238E27FC236}">
                <a16:creationId xmlns:a16="http://schemas.microsoft.com/office/drawing/2014/main" id="{2131BC3A-996B-9E4C-9AB1-503205CE4E4B}"/>
              </a:ext>
            </a:extLst>
          </p:cNvPr>
          <p:cNvSpPr txBox="1"/>
          <p:nvPr/>
        </p:nvSpPr>
        <p:spPr>
          <a:xfrm>
            <a:off x="10018643" y="279289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5180328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E471595F-0223-614C-AACD-5CAF65943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Çözüm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3BFE4813-28B0-4B4A-9E2E-8EBCA301D7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tr-TR" dirty="0"/>
              <a:t>Adımlar:</a:t>
            </a:r>
          </a:p>
          <a:p>
            <a:pPr marL="457200" indent="-457200">
              <a:buAutoNum type="arabicParenR"/>
            </a:pPr>
            <a:r>
              <a:rPr lang="tr-TR" dirty="0"/>
              <a:t>x ve y değerlerini </a:t>
            </a:r>
            <a:r>
              <a:rPr lang="tr-TR" dirty="0" err="1"/>
              <a:t>excele</a:t>
            </a:r>
            <a:r>
              <a:rPr lang="tr-TR" dirty="0"/>
              <a:t> satırlar halinde yerleştirin</a:t>
            </a:r>
          </a:p>
          <a:p>
            <a:pPr marL="457200" indent="-457200">
              <a:buAutoNum type="arabicParenR"/>
            </a:pPr>
            <a:r>
              <a:rPr lang="tr-TR" dirty="0"/>
              <a:t>Verileri seçerek ekle -&gt; grafik -&gt; dağılım grafik türünü seçin</a:t>
            </a:r>
          </a:p>
          <a:p>
            <a:pPr marL="457200" indent="-457200">
              <a:buAutoNum type="arabicParenR"/>
            </a:pPr>
            <a:r>
              <a:rPr lang="tr-TR" dirty="0"/>
              <a:t>Grafik öğesi ekle -&gt; Eğim çizgisi -&gt; Doğrusal</a:t>
            </a:r>
          </a:p>
          <a:p>
            <a:pPr marL="457200" indent="-457200">
              <a:buAutoNum type="arabicParenR"/>
            </a:pPr>
            <a:r>
              <a:rPr lang="tr-TR" dirty="0"/>
              <a:t>Çift tıklayıp eğim çizgisini biçimlendir </a:t>
            </a:r>
          </a:p>
          <a:p>
            <a:pPr marL="960120" lvl="1" indent="-457200">
              <a:buAutoNum type="arabicParenR"/>
            </a:pPr>
            <a:r>
              <a:rPr lang="tr-TR" dirty="0"/>
              <a:t>Denklemi görüntüle</a:t>
            </a:r>
          </a:p>
          <a:p>
            <a:pPr marL="960120" lvl="1" indent="-457200">
              <a:buAutoNum type="arabicParenR"/>
            </a:pPr>
            <a:r>
              <a:rPr lang="tr-TR" dirty="0"/>
              <a:t>r</a:t>
            </a:r>
            <a:r>
              <a:rPr lang="tr-TR" baseline="30000" dirty="0"/>
              <a:t>2 </a:t>
            </a:r>
            <a:r>
              <a:rPr lang="tr-TR" dirty="0"/>
              <a:t>görüntüle seçerek </a:t>
            </a:r>
            <a:r>
              <a:rPr lang="tr-TR" dirty="0" err="1"/>
              <a:t>excele</a:t>
            </a:r>
            <a:r>
              <a:rPr lang="tr-TR" dirty="0"/>
              <a:t> çözdürebilirsiniz.</a:t>
            </a:r>
          </a:p>
        </p:txBody>
      </p:sp>
    </p:spTree>
    <p:extLst>
      <p:ext uri="{BB962C8B-B14F-4D97-AF65-F5344CB8AC3E}">
        <p14:creationId xmlns:p14="http://schemas.microsoft.com/office/powerpoint/2010/main" val="13043490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40589AEF-4E5D-8241-8804-DE2E64D50A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Çözüm 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4876E525-71F8-2746-BB77-1A0FEA4822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 dirty="0"/>
          </a:p>
          <a:p>
            <a:pPr algn="just"/>
            <a:r>
              <a:rPr lang="tr-TR" dirty="0"/>
              <a:t>r</a:t>
            </a:r>
            <a:r>
              <a:rPr lang="tr-TR" baseline="30000" dirty="0"/>
              <a:t>2  </a:t>
            </a:r>
            <a:r>
              <a:rPr lang="tr-TR" dirty="0"/>
              <a:t>= 0.94 olduğu için korelasyon güçlüdür. Yani toplantı sayısı ile satış sayısı arasında güçlü bir ilişki olduğu varsayılır.</a:t>
            </a:r>
          </a:p>
          <a:p>
            <a:pPr lvl="1" algn="just"/>
            <a:r>
              <a:rPr lang="tr-TR" dirty="0"/>
              <a:t>Aynı zamanda örneklerimiz eğri etrafında yani tahmin için kullanılabilecek etkin bir tahmin modeli oluşturduğumuzu varsayabiliriz.</a:t>
            </a:r>
          </a:p>
          <a:p>
            <a:r>
              <a:rPr lang="tr-TR" dirty="0"/>
              <a:t>Y=-0.797 + 0.5233*X olduğundan 25 toplantı yapıldığında, 12.2 yani 12 satış yapılacağını modele uygun olarak tahmin ederiz.</a:t>
            </a:r>
          </a:p>
          <a:p>
            <a:endParaRPr lang="tr-TR" baseline="30000" dirty="0"/>
          </a:p>
          <a:p>
            <a:endParaRPr lang="tr-TR" baseline="30000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A17E2CC6-012E-404E-A7A7-4DD9EB8E4A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9268" y="3165348"/>
            <a:ext cx="7175500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0737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1D223749-6FD7-564C-9D3D-1128F73C9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Korelasyon yorumlama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0427441E-9609-6E4F-AF05-D9D4312101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 dirty="0"/>
          </a:p>
          <a:p>
            <a:r>
              <a:rPr lang="tr-TR" dirty="0"/>
              <a:t>Aşağıdaki örneği inceleyip yorumlayalım.</a:t>
            </a:r>
          </a:p>
          <a:p>
            <a:r>
              <a:rPr lang="tr-TR" dirty="0"/>
              <a:t>r</a:t>
            </a:r>
            <a:r>
              <a:rPr lang="tr-TR" baseline="30000" dirty="0"/>
              <a:t>2</a:t>
            </a:r>
            <a:r>
              <a:rPr lang="tr-TR" dirty="0"/>
              <a:t> sıfıra çok yakın, korelasyon olduğunu söylemek çok güç, yada yeterli veriye sahip değiliz.</a:t>
            </a:r>
          </a:p>
          <a:p>
            <a:pPr lvl="1"/>
            <a:r>
              <a:rPr lang="tr-TR" dirty="0"/>
              <a:t>Karar: Gözlem, deney sayısı yeterli olduğu halde r</a:t>
            </a:r>
            <a:r>
              <a:rPr lang="tr-TR" baseline="30000" dirty="0"/>
              <a:t>2</a:t>
            </a:r>
            <a:r>
              <a:rPr lang="tr-TR" dirty="0"/>
              <a:t> 1’den uzak ise bu yöntem/süreç işletme ve mühendislik açısından sorgulanmalıdır.</a:t>
            </a:r>
          </a:p>
          <a:p>
            <a:pPr lvl="1"/>
            <a:r>
              <a:rPr lang="tr-TR" dirty="0"/>
              <a:t>Bu modele göre yeni x değeri üzerinde tahmin yürütmek anlamlı değildir.</a:t>
            </a:r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B30F6F33-D1B3-5E45-A6EF-EBA582FD67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9268" y="3063748"/>
            <a:ext cx="7226300" cy="292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6274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6A76A616-38C3-6640-B153-3F4795DA0D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Overfitting</a:t>
            </a:r>
            <a:r>
              <a:rPr lang="tr-TR" dirty="0"/>
              <a:t> konusu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CA2B41E4-51BB-D442-AAF9-8C3DA05176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tr-TR" dirty="0"/>
              <a:t>Aşırı uyumu ifade eder. Etkili bir modelden ziyade eldeki mevcut verileri ezberleyerek eğri/model oluşturur. Yeni veriler üzerinde tahmin yürütmekte başarılı olamaz.</a:t>
            </a:r>
          </a:p>
          <a:p>
            <a:pPr lvl="1" algn="just"/>
            <a:r>
              <a:rPr lang="tr-TR" dirty="0"/>
              <a:t>Bir önceki örnek için doğrusal yerine, </a:t>
            </a:r>
            <a:r>
              <a:rPr lang="tr-TR" dirty="0" err="1"/>
              <a:t>polinominal</a:t>
            </a:r>
            <a:r>
              <a:rPr lang="tr-TR" dirty="0"/>
              <a:t> eğri seçer ve derecesini yükselterek bunu görebilirsiniz.</a:t>
            </a:r>
          </a:p>
          <a:p>
            <a:pPr lvl="1" algn="just"/>
            <a:r>
              <a:rPr lang="tr-TR" dirty="0"/>
              <a:t>6. dereceden </a:t>
            </a:r>
            <a:r>
              <a:rPr lang="tr-TR" dirty="0" err="1"/>
              <a:t>polinominal</a:t>
            </a:r>
            <a:r>
              <a:rPr lang="tr-TR" dirty="0"/>
              <a:t> seçtiğimiz halde anlamlı bir eğri yok ve r</a:t>
            </a:r>
            <a:r>
              <a:rPr lang="tr-TR" baseline="30000" dirty="0"/>
              <a:t>2</a:t>
            </a:r>
            <a:r>
              <a:rPr lang="tr-TR" dirty="0"/>
              <a:t> 0.6 oldu</a:t>
            </a:r>
          </a:p>
          <a:p>
            <a:pPr lvl="1" algn="just"/>
            <a:endParaRPr lang="tr-TR" dirty="0"/>
          </a:p>
          <a:p>
            <a:pPr lvl="1" algn="just"/>
            <a:endParaRPr lang="tr-TR" dirty="0"/>
          </a:p>
          <a:p>
            <a:pPr lvl="1" algn="just"/>
            <a:endParaRPr lang="tr-TR" dirty="0"/>
          </a:p>
          <a:p>
            <a:pPr lvl="1" algn="just"/>
            <a:endParaRPr lang="tr-TR" dirty="0"/>
          </a:p>
          <a:p>
            <a:pPr lvl="1" algn="just"/>
            <a:endParaRPr lang="tr-TR" dirty="0"/>
          </a:p>
          <a:p>
            <a:pPr lvl="1" algn="just"/>
            <a:endParaRPr lang="tr-TR" dirty="0"/>
          </a:p>
          <a:p>
            <a:pPr lvl="1" algn="just"/>
            <a:endParaRPr lang="tr-TR" dirty="0"/>
          </a:p>
          <a:p>
            <a:pPr lvl="1" algn="just"/>
            <a:endParaRPr lang="tr-TR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ECDE1F4A-AE42-7343-80F2-64EC7F1F51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5651" y="3378644"/>
            <a:ext cx="5452441" cy="2346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9687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D5E7B49B-54B3-0341-B174-246F7704BB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Çok boyutlu regresyon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D6278A26-1539-2B44-A84A-8D9A6D70A7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tr-TR" dirty="0"/>
              <a:t>Örneklerimiz tek bağımsız (x) ve buna bağlı (Y) değişkenlerinden oluşmaktaydı.</a:t>
            </a:r>
          </a:p>
          <a:p>
            <a:pPr algn="just"/>
            <a:r>
              <a:rPr lang="tr-TR" dirty="0"/>
              <a:t>Gerçek dünyada birden fazla parametre olabilir.</a:t>
            </a:r>
          </a:p>
          <a:p>
            <a:pPr algn="just"/>
            <a:r>
              <a:rPr lang="tr-TR" dirty="0"/>
              <a:t>Örnek senaryo: emlak yazılımı geliştirdiğimizi varsayalım, yazılım evin konum, m</a:t>
            </a:r>
            <a:r>
              <a:rPr lang="tr-TR" baseline="30000" dirty="0"/>
              <a:t>2</a:t>
            </a:r>
            <a:r>
              <a:rPr lang="tr-TR" dirty="0"/>
              <a:t>, oda sayısı, bulunduğu kat, bina yaşına göre </a:t>
            </a:r>
            <a:r>
              <a:rPr lang="tr-TR" dirty="0" err="1"/>
              <a:t>adaptif</a:t>
            </a:r>
            <a:r>
              <a:rPr lang="tr-TR" dirty="0"/>
              <a:t> en iyi fiyatı belirlesin.</a:t>
            </a:r>
          </a:p>
          <a:p>
            <a:endParaRPr lang="tr-TR" dirty="0"/>
          </a:p>
          <a:p>
            <a:pPr marL="0" indent="0">
              <a:buNone/>
            </a:pPr>
            <a:endParaRPr lang="tr-TR" dirty="0"/>
          </a:p>
          <a:p>
            <a:endParaRPr lang="tr-TR" dirty="0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EAFDA4AB-485A-9149-AA6D-46F2A7B77C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07918" y="4714875"/>
            <a:ext cx="64293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tr-TR" altLang="en-US" sz="2800" b="1" dirty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Y = </a:t>
            </a:r>
            <a:r>
              <a:rPr lang="tr-TR" altLang="en-US" sz="2800" b="1" dirty="0">
                <a:latin typeface="Times New Roman" pitchFamily="18" charset="0"/>
                <a:ea typeface="Calibri" pitchFamily="34" charset="0"/>
                <a:cs typeface="Times New Roman" pitchFamily="18" charset="0"/>
                <a:sym typeface="Symbol" pitchFamily="18" charset="2"/>
              </a:rPr>
              <a:t>a</a:t>
            </a:r>
            <a:r>
              <a:rPr lang="tr-TR" altLang="en-US" sz="2800" dirty="0">
                <a:latin typeface="Times New Roman" pitchFamily="18" charset="0"/>
                <a:ea typeface="Calibri" pitchFamily="34" charset="0"/>
                <a:cs typeface="Times New Roman" pitchFamily="18" charset="0"/>
                <a:sym typeface="Symbol" pitchFamily="18" charset="2"/>
              </a:rPr>
              <a:t> + </a:t>
            </a:r>
            <a:r>
              <a:rPr lang="tr-TR" altLang="en-US" sz="2800" baseline="-30000" dirty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1</a:t>
            </a:r>
            <a:r>
              <a:rPr lang="tr-TR" altLang="en-US" sz="2800" dirty="0">
                <a:latin typeface="Times New Roman" pitchFamily="18" charset="0"/>
                <a:ea typeface="Calibri" pitchFamily="34" charset="0"/>
                <a:cs typeface="Times New Roman" pitchFamily="18" charset="0"/>
                <a:sym typeface="Symbol" pitchFamily="18" charset="2"/>
              </a:rPr>
              <a:t> X</a:t>
            </a:r>
            <a:r>
              <a:rPr lang="tr-TR" altLang="en-US" sz="2800" baseline="-30000" dirty="0">
                <a:latin typeface="Times New Roman" pitchFamily="18" charset="0"/>
                <a:ea typeface="Calibri" pitchFamily="34" charset="0"/>
                <a:cs typeface="Times New Roman" pitchFamily="18" charset="0"/>
                <a:sym typeface="Symbol" pitchFamily="18" charset="2"/>
              </a:rPr>
              <a:t>1</a:t>
            </a:r>
            <a:r>
              <a:rPr lang="tr-TR" altLang="en-US" sz="2800" dirty="0">
                <a:latin typeface="Times New Roman" pitchFamily="18" charset="0"/>
                <a:ea typeface="Calibri" pitchFamily="34" charset="0"/>
                <a:cs typeface="Times New Roman" pitchFamily="18" charset="0"/>
                <a:sym typeface="Symbol" pitchFamily="18" charset="2"/>
              </a:rPr>
              <a:t>+</a:t>
            </a:r>
            <a:r>
              <a:rPr lang="tr-TR" altLang="en-US" sz="2800" baseline="-30000" dirty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2</a:t>
            </a:r>
            <a:r>
              <a:rPr lang="tr-TR" altLang="en-US" sz="2800" dirty="0">
                <a:latin typeface="Times New Roman" pitchFamily="18" charset="0"/>
                <a:ea typeface="Calibri" pitchFamily="34" charset="0"/>
                <a:cs typeface="Times New Roman" pitchFamily="18" charset="0"/>
                <a:sym typeface="Symbol" pitchFamily="18" charset="2"/>
              </a:rPr>
              <a:t> X</a:t>
            </a:r>
            <a:r>
              <a:rPr lang="tr-TR" altLang="en-US" sz="2800" baseline="-30000" dirty="0">
                <a:latin typeface="Times New Roman" pitchFamily="18" charset="0"/>
                <a:ea typeface="Calibri" pitchFamily="34" charset="0"/>
                <a:cs typeface="Times New Roman" pitchFamily="18" charset="0"/>
                <a:sym typeface="Symbol" pitchFamily="18" charset="2"/>
              </a:rPr>
              <a:t>2</a:t>
            </a:r>
            <a:r>
              <a:rPr lang="tr-TR" altLang="en-US" sz="2800" dirty="0">
                <a:latin typeface="Times New Roman" pitchFamily="18" charset="0"/>
                <a:ea typeface="Calibri" pitchFamily="34" charset="0"/>
                <a:cs typeface="Times New Roman" pitchFamily="18" charset="0"/>
                <a:sym typeface="Symbol" pitchFamily="18" charset="2"/>
              </a:rPr>
              <a:t>+</a:t>
            </a:r>
            <a:r>
              <a:rPr lang="tr-TR" altLang="en-US" sz="2800" baseline="-30000" dirty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3</a:t>
            </a:r>
            <a:r>
              <a:rPr lang="tr-TR" altLang="en-US" sz="2800" dirty="0">
                <a:latin typeface="Times New Roman" pitchFamily="18" charset="0"/>
                <a:ea typeface="Calibri" pitchFamily="34" charset="0"/>
                <a:cs typeface="Times New Roman" pitchFamily="18" charset="0"/>
                <a:sym typeface="Symbol" pitchFamily="18" charset="2"/>
              </a:rPr>
              <a:t> X</a:t>
            </a:r>
            <a:r>
              <a:rPr lang="tr-TR" altLang="en-US" sz="2800" baseline="-30000" dirty="0">
                <a:latin typeface="Times New Roman" pitchFamily="18" charset="0"/>
                <a:ea typeface="Calibri" pitchFamily="34" charset="0"/>
                <a:cs typeface="Times New Roman" pitchFamily="18" charset="0"/>
                <a:sym typeface="Symbol" pitchFamily="18" charset="2"/>
              </a:rPr>
              <a:t>3</a:t>
            </a:r>
            <a:r>
              <a:rPr lang="tr-TR" altLang="en-US" sz="2800" dirty="0">
                <a:latin typeface="Times New Roman" pitchFamily="18" charset="0"/>
                <a:ea typeface="Calibri" pitchFamily="34" charset="0"/>
                <a:cs typeface="Times New Roman" pitchFamily="18" charset="0"/>
                <a:sym typeface="Symbol" pitchFamily="18" charset="2"/>
              </a:rPr>
              <a:t>+ ... +</a:t>
            </a:r>
            <a:r>
              <a:rPr lang="tr-TR" altLang="en-US" sz="2800" baseline="-30000" dirty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k</a:t>
            </a:r>
            <a:r>
              <a:rPr lang="tr-TR" altLang="en-US" sz="2800" dirty="0">
                <a:latin typeface="Times New Roman" pitchFamily="18" charset="0"/>
                <a:ea typeface="Calibri" pitchFamily="34" charset="0"/>
                <a:cs typeface="Times New Roman" pitchFamily="18" charset="0"/>
                <a:sym typeface="Symbol" pitchFamily="18" charset="2"/>
              </a:rPr>
              <a:t> </a:t>
            </a:r>
            <a:r>
              <a:rPr lang="tr-TR" altLang="en-US" sz="2800" dirty="0" err="1">
                <a:latin typeface="Times New Roman" pitchFamily="18" charset="0"/>
                <a:ea typeface="Calibri" pitchFamily="34" charset="0"/>
                <a:cs typeface="Times New Roman" pitchFamily="18" charset="0"/>
                <a:sym typeface="Symbol" pitchFamily="18" charset="2"/>
              </a:rPr>
              <a:t>X</a:t>
            </a:r>
            <a:r>
              <a:rPr lang="tr-TR" altLang="en-US" sz="2800" baseline="-30000" dirty="0" err="1">
                <a:latin typeface="Times New Roman" pitchFamily="18" charset="0"/>
                <a:ea typeface="Calibri" pitchFamily="34" charset="0"/>
                <a:cs typeface="Times New Roman" pitchFamily="18" charset="0"/>
                <a:sym typeface="Symbol" pitchFamily="18" charset="2"/>
              </a:rPr>
              <a:t>k</a:t>
            </a:r>
            <a:endParaRPr lang="tr-TR" altLang="en-US" sz="2800" dirty="0">
              <a:latin typeface="Times New Roman" pitchFamily="18" charset="0"/>
              <a:ea typeface="Calibri" pitchFamily="34" charset="0"/>
              <a:cs typeface="Times New Roman" pitchFamily="18" charset="0"/>
              <a:sym typeface="Symbol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6739280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3C1FCB8F-E5B6-DC4E-BA67-1D04B2D742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Çoklu regresyon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0666F096-9D2F-5B4B-9C61-6494D100EA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Adımlar</a:t>
            </a:r>
          </a:p>
          <a:p>
            <a:pPr lvl="1"/>
            <a:r>
              <a:rPr lang="tr-TR" dirty="0"/>
              <a:t>Veri penceresi -&gt; Veri çözümleme -&gt;Regresyon (yüklü değilse araçlar -&gt; eklentiler: Çözümleyici araç takımı)</a:t>
            </a:r>
          </a:p>
          <a:p>
            <a:pPr lvl="1"/>
            <a:r>
              <a:rPr lang="tr-TR" dirty="0"/>
              <a:t>Bundan sonraki adımlar, y ve x girişlerini seçmek. (etiketler, çıkış, </a:t>
            </a:r>
            <a:r>
              <a:rPr lang="tr-TR" dirty="0" err="1"/>
              <a:t>plot</a:t>
            </a:r>
            <a:r>
              <a:rPr lang="tr-TR" dirty="0"/>
              <a:t> seçili olmalı)</a:t>
            </a:r>
          </a:p>
          <a:p>
            <a:pPr lvl="1"/>
            <a:r>
              <a:rPr lang="tr-TR" baseline="30000" dirty="0"/>
              <a:t>r2</a:t>
            </a:r>
            <a:r>
              <a:rPr lang="tr-TR" dirty="0"/>
              <a:t> 0.88 olduğu için anlamlıdır ve tahmin için kullanılabilir.</a:t>
            </a:r>
          </a:p>
          <a:p>
            <a:pPr lvl="1"/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73DC9FBF-86FC-7045-ACC8-E1AD958E65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1536" y="934450"/>
            <a:ext cx="2049394" cy="990413"/>
          </a:xfrm>
          <a:prstGeom prst="rect">
            <a:avLst/>
          </a:prstGeom>
        </p:spPr>
      </p:pic>
      <p:pic>
        <p:nvPicPr>
          <p:cNvPr id="5" name="Resim 4">
            <a:extLst>
              <a:ext uri="{FF2B5EF4-FFF2-40B4-BE49-F238E27FC236}">
                <a16:creationId xmlns:a16="http://schemas.microsoft.com/office/drawing/2014/main" id="{C9F95683-64AF-CA42-8E86-0D9C9BDC4B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9268" y="3976031"/>
            <a:ext cx="5562600" cy="2008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3060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85FB9A44-F236-4346-9704-B6FC275BD4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Tartışma-1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7BE6E603-2C32-6F4D-A5FC-FD87D1DB5C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tr-TR" dirty="0"/>
              <a:t>Böyle bir modelde kullanılabilecek veri türleri önemlidir. Elde edilen denklemde girişlerdeki sayısal değerler doğrudan kullanıldığı için sonuç üzerinde etkilidir. </a:t>
            </a:r>
          </a:p>
          <a:p>
            <a:pPr algn="just"/>
            <a:r>
              <a:rPr lang="tr-TR" dirty="0"/>
              <a:t>Örneğin plaka numarası şehri belirtir ama sayısal büyüklük olarak ele alınmamalıdır! Değişken türleri</a:t>
            </a:r>
          </a:p>
          <a:p>
            <a:pPr lvl="1" algn="just"/>
            <a:r>
              <a:rPr lang="tr-TR" dirty="0"/>
              <a:t>Sayısal değerler (</a:t>
            </a:r>
            <a:r>
              <a:rPr lang="tr-TR" dirty="0" err="1"/>
              <a:t>normalize</a:t>
            </a:r>
            <a:r>
              <a:rPr lang="tr-TR" dirty="0"/>
              <a:t> </a:t>
            </a:r>
            <a:r>
              <a:rPr lang="tr-TR" dirty="0" err="1"/>
              <a:t>edilerekte</a:t>
            </a:r>
            <a:r>
              <a:rPr lang="tr-TR" dirty="0"/>
              <a:t> kullanılabilir)</a:t>
            </a:r>
          </a:p>
          <a:p>
            <a:pPr lvl="1" algn="just"/>
            <a:r>
              <a:rPr lang="tr-TR" dirty="0"/>
              <a:t>Metin verileri (</a:t>
            </a:r>
            <a:r>
              <a:rPr lang="tr-TR" dirty="0" err="1"/>
              <a:t>vektörleştirme</a:t>
            </a:r>
            <a:r>
              <a:rPr lang="tr-TR" dirty="0"/>
              <a:t> yapılarak sayısal hale getirilir)</a:t>
            </a:r>
          </a:p>
          <a:p>
            <a:pPr lvl="1" algn="just"/>
            <a:r>
              <a:rPr lang="tr-TR" dirty="0"/>
              <a:t>Kategorik değişkenler: </a:t>
            </a:r>
            <a:r>
              <a:rPr lang="tr-TR" dirty="0" err="1"/>
              <a:t>Boolean</a:t>
            </a:r>
            <a:r>
              <a:rPr lang="tr-TR" dirty="0"/>
              <a:t> seçilebilir (cinsiyet, plaka, katın ara kat olması veya olmaması gibi)</a:t>
            </a:r>
          </a:p>
          <a:p>
            <a:pPr lvl="2" algn="just"/>
            <a:r>
              <a:rPr lang="tr-TR" b="1" dirty="0" err="1"/>
              <a:t>One</a:t>
            </a:r>
            <a:r>
              <a:rPr lang="tr-TR" b="1" dirty="0"/>
              <a:t>-hot </a:t>
            </a:r>
            <a:r>
              <a:rPr lang="tr-TR" b="1" dirty="0" err="1"/>
              <a:t>encoding</a:t>
            </a:r>
            <a:r>
              <a:rPr lang="tr-TR" b="1" dirty="0"/>
              <a:t>: </a:t>
            </a:r>
            <a:r>
              <a:rPr lang="tr-TR" dirty="0"/>
              <a:t>Çok boyutlu </a:t>
            </a:r>
            <a:r>
              <a:rPr lang="tr-TR" dirty="0" err="1"/>
              <a:t>boolean</a:t>
            </a:r>
            <a:r>
              <a:rPr lang="tr-TR" dirty="0"/>
              <a:t> gibi düşünülebilir, örneğin binanın bulunduğu kat.</a:t>
            </a:r>
          </a:p>
          <a:p>
            <a:pPr lvl="2" algn="just"/>
            <a:endParaRPr lang="tr-TR" dirty="0"/>
          </a:p>
          <a:p>
            <a:pPr lvl="1" algn="just"/>
            <a:endParaRPr lang="tr-TR" dirty="0"/>
          </a:p>
          <a:p>
            <a:pPr algn="just"/>
            <a:r>
              <a:rPr lang="tr-TR" dirty="0"/>
              <a:t>Bu veri seçimleri, </a:t>
            </a:r>
            <a:r>
              <a:rPr lang="tr-TR" dirty="0" err="1"/>
              <a:t>normalizasyon</a:t>
            </a:r>
            <a:r>
              <a:rPr lang="tr-TR" dirty="0"/>
              <a:t>, dönüştürme, eksik veri model başarımlarını doğrudan etkiler.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2FB74A37-7889-C744-A759-B3B06123EF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5735" y="4395029"/>
            <a:ext cx="2491133" cy="692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5143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036E7493-37AD-D142-BECE-A9B1006DBE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Tartışma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E890D15B-256B-034E-B5A4-8D51C5AA07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Tahmin Modelleri</a:t>
            </a:r>
          </a:p>
          <a:p>
            <a:pPr lvl="1"/>
            <a:r>
              <a:rPr lang="tr-TR" dirty="0" err="1"/>
              <a:t>Danışmanlı</a:t>
            </a:r>
            <a:r>
              <a:rPr lang="tr-TR" dirty="0"/>
              <a:t> öğrenme</a:t>
            </a:r>
          </a:p>
          <a:p>
            <a:pPr lvl="2"/>
            <a:r>
              <a:rPr lang="tr-TR" dirty="0"/>
              <a:t>Sayısal model oluşturma</a:t>
            </a:r>
          </a:p>
          <a:p>
            <a:pPr lvl="2"/>
            <a:r>
              <a:rPr lang="tr-TR" dirty="0"/>
              <a:t>Tahmin (kanser teşhisi)</a:t>
            </a:r>
          </a:p>
          <a:p>
            <a:pPr lvl="1"/>
            <a:r>
              <a:rPr lang="tr-TR" dirty="0"/>
              <a:t>Danışmansız öğrenme</a:t>
            </a:r>
          </a:p>
          <a:p>
            <a:pPr lvl="1"/>
            <a:r>
              <a:rPr lang="tr-TR" dirty="0"/>
              <a:t>Pekiştirmeli öğrenme</a:t>
            </a:r>
          </a:p>
          <a:p>
            <a:pPr lvl="1"/>
            <a:endParaRPr lang="tr-TR" dirty="0"/>
          </a:p>
          <a:p>
            <a:pPr lvl="1" algn="just"/>
            <a:r>
              <a:rPr lang="tr-TR" dirty="0"/>
              <a:t>Optimize edilmesi, en uygun yöntemin seçilmesi, </a:t>
            </a:r>
            <a:r>
              <a:rPr lang="tr-TR" dirty="0" err="1"/>
              <a:t>overfitting</a:t>
            </a:r>
            <a:r>
              <a:rPr lang="tr-TR" dirty="0"/>
              <a:t>/</a:t>
            </a:r>
            <a:r>
              <a:rPr lang="tr-TR" dirty="0" err="1"/>
              <a:t>underfitting</a:t>
            </a:r>
            <a:r>
              <a:rPr lang="tr-TR" dirty="0"/>
              <a:t> gibi hepsi ve daha fazlası yapay zeka, makine öğrenmesi dersi konularıdır.</a:t>
            </a:r>
          </a:p>
        </p:txBody>
      </p:sp>
    </p:spTree>
    <p:extLst>
      <p:ext uri="{BB962C8B-B14F-4D97-AF65-F5344CB8AC3E}">
        <p14:creationId xmlns:p14="http://schemas.microsoft.com/office/powerpoint/2010/main" val="41580654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AB57958D-B50F-2F4B-BA62-BC3E9DD817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Karar ağaçları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3AAB02FD-4DB4-B046-A6FE-328981C64B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endParaRPr lang="tr-TR" dirty="0"/>
          </a:p>
          <a:p>
            <a:pPr algn="just"/>
            <a:endParaRPr lang="tr-TR" dirty="0"/>
          </a:p>
          <a:p>
            <a:pPr algn="just"/>
            <a:endParaRPr lang="tr-TR" dirty="0"/>
          </a:p>
          <a:p>
            <a:pPr algn="just"/>
            <a:r>
              <a:rPr lang="tr-TR" dirty="0"/>
              <a:t>Kural tabanlı (</a:t>
            </a:r>
            <a:r>
              <a:rPr lang="tr-TR" dirty="0" err="1"/>
              <a:t>if</a:t>
            </a:r>
            <a:r>
              <a:rPr lang="tr-TR" dirty="0"/>
              <a:t>-else yapıları ile) kodlanabilecek çok durumlu karar vericiler olarak düşünülebilir. Kompleks karar ağaçları makine öğrenmesi altında topluluk öğrenme algoritmalarında da kullanılabilir.</a:t>
            </a:r>
          </a:p>
          <a:p>
            <a:pPr algn="just"/>
            <a:r>
              <a:rPr lang="tr-TR" dirty="0"/>
              <a:t>Aşağıdaki gibi bir karar ağacı yapısı bir işletmenin önceden belirlenen planlar doğrultusunda karar vermesi için kullanılabilir.</a:t>
            </a:r>
          </a:p>
          <a:p>
            <a:pPr lvl="1" algn="just"/>
            <a:r>
              <a:rPr lang="tr-TR" dirty="0"/>
              <a:t>İşe alınacak eleman firma için </a:t>
            </a:r>
            <a:r>
              <a:rPr lang="tr-TR" dirty="0" err="1"/>
              <a:t>uygunmu</a:t>
            </a:r>
            <a:r>
              <a:rPr lang="tr-TR" dirty="0"/>
              <a:t>?</a:t>
            </a:r>
          </a:p>
          <a:p>
            <a:pPr lvl="1" algn="just"/>
            <a:r>
              <a:rPr lang="tr-TR" dirty="0"/>
              <a:t>Faiz kullanmak/yatırım yapmak 1 yıl sonra işletme için verimli </a:t>
            </a:r>
            <a:r>
              <a:rPr lang="tr-TR" dirty="0" err="1"/>
              <a:t>olacakmı</a:t>
            </a:r>
            <a:r>
              <a:rPr lang="tr-TR" dirty="0"/>
              <a:t>?</a:t>
            </a:r>
          </a:p>
          <a:p>
            <a:pPr marL="0" indent="0">
              <a:buNone/>
            </a:pPr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4D630946-7A73-DD4F-A8BA-A4CCECCB66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2461" y="3707296"/>
            <a:ext cx="3289851" cy="2467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4241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F82591B5-E02A-2245-8FE4-9D4F47569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Karar ağaçları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F02AC066-1E3F-424C-8B6F-B74CCC78A9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tr-TR" dirty="0"/>
              <a:t>Yapı olarak kök, dal ve yapraklardan oluşurlar. Tahmin </a:t>
            </a:r>
            <a:r>
              <a:rPr lang="tr-TR" dirty="0" err="1"/>
              <a:t>mdoeli</a:t>
            </a:r>
            <a:r>
              <a:rPr lang="tr-TR" dirty="0"/>
              <a:t> açısından terminal nihai sonuçlardır (kredi verilebilir yada verilemez.)</a:t>
            </a:r>
          </a:p>
          <a:p>
            <a:pPr lvl="1" algn="just"/>
            <a:r>
              <a:rPr lang="tr-TR" dirty="0"/>
              <a:t>Karar ağacı enine/boyuna büyüyen şekilde oluşturulabilirler.</a:t>
            </a:r>
          </a:p>
          <a:p>
            <a:pPr lvl="1" algn="just"/>
            <a:r>
              <a:rPr lang="tr-TR" dirty="0"/>
              <a:t>Ağaç oluşturma, ağaç üzerinde arama algoritmaları veri yapıları dersinin konusudur.</a:t>
            </a:r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6FCC8642-0D73-CD46-A39C-9A4F1D538E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5652" y="3195828"/>
            <a:ext cx="3962400" cy="299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2746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82C0685B-251D-4745-8A4B-225E40B2E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Tahmin Modelleri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AC6D90B7-B2DA-694C-936B-BA9AE4D766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endParaRPr lang="tr-TR" b="1" dirty="0"/>
          </a:p>
          <a:p>
            <a:pPr algn="just"/>
            <a:r>
              <a:rPr lang="tr-TR" b="1" dirty="0"/>
              <a:t>En küçük kareler yöntemi (Regresyon)</a:t>
            </a:r>
            <a:r>
              <a:rPr lang="tr-TR" dirty="0"/>
              <a:t>, birbirine bağlı olarak değişen iki fiziksel büyüklük arasındaki matematiksel bağlantıyı, mümkün olduğunca gerçeğe uygun bir denklem olarak yazmak için kullanılan, standart bir regresyon yöntemidir. ... Gauss-</a:t>
            </a:r>
            <a:r>
              <a:rPr lang="tr-TR" dirty="0" err="1"/>
              <a:t>Markov</a:t>
            </a:r>
            <a:r>
              <a:rPr lang="tr-TR" dirty="0"/>
              <a:t> </a:t>
            </a:r>
            <a:r>
              <a:rPr lang="tr-TR" dirty="0" err="1"/>
              <a:t>Teoremi'ne</a:t>
            </a:r>
            <a:r>
              <a:rPr lang="tr-TR" dirty="0"/>
              <a:t> göre </a:t>
            </a:r>
            <a:r>
              <a:rPr lang="tr-TR" b="1" dirty="0"/>
              <a:t>en küçük kareler yöntemi</a:t>
            </a:r>
            <a:r>
              <a:rPr lang="tr-TR" dirty="0"/>
              <a:t>, regresyon için optimal yöntemdir.</a:t>
            </a:r>
          </a:p>
          <a:p>
            <a:pPr algn="just"/>
            <a:endParaRPr lang="tr-TR" dirty="0"/>
          </a:p>
          <a:p>
            <a:pPr algn="just"/>
            <a:endParaRPr lang="tr-TR" dirty="0"/>
          </a:p>
          <a:p>
            <a:pPr algn="just"/>
            <a:endParaRPr lang="tr-TR" dirty="0"/>
          </a:p>
          <a:p>
            <a:pPr algn="just"/>
            <a:endParaRPr lang="tr-TR" dirty="0"/>
          </a:p>
          <a:p>
            <a:pPr algn="just"/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46A9F3C9-DECA-1F4F-8E16-D28AB2A0F0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9268" y="3286620"/>
            <a:ext cx="3251200" cy="2438400"/>
          </a:xfrm>
          <a:prstGeom prst="rect">
            <a:avLst/>
          </a:prstGeom>
        </p:spPr>
      </p:pic>
      <p:pic>
        <p:nvPicPr>
          <p:cNvPr id="6" name="Resim 5">
            <a:extLst>
              <a:ext uri="{FF2B5EF4-FFF2-40B4-BE49-F238E27FC236}">
                <a16:creationId xmlns:a16="http://schemas.microsoft.com/office/drawing/2014/main" id="{BFB2CB3A-CA01-0B4E-994D-E37C7C6D0F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6465" y="3064370"/>
            <a:ext cx="1549400" cy="44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4493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3DFC6B5B-1CDD-0B4B-8641-8590722430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Karar ağacı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B573BDD0-098D-FF48-BEE4-5E958D221F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tr-TR" dirty="0"/>
              <a:t>Karar ağaçları bir önceki örnekte olduğu gibi sadece kategorik sonuç elde etmek için değil, sayısal değerler elde etme de kullanılabilirler. Seçilen dallara göre (burada bir test sonucu </a:t>
            </a:r>
            <a:r>
              <a:rPr lang="tr-TR" dirty="0" err="1"/>
              <a:t>vs</a:t>
            </a:r>
            <a:r>
              <a:rPr lang="tr-TR" dirty="0"/>
              <a:t> olabilir) sayısal değerlerle </a:t>
            </a:r>
            <a:r>
              <a:rPr lang="tr-TR" dirty="0" err="1"/>
              <a:t>ağırlıklandırılıp</a:t>
            </a:r>
            <a:r>
              <a:rPr lang="tr-TR" dirty="0"/>
              <a:t>, numerik sonuçlarda elde edebilirler. 	</a:t>
            </a:r>
          </a:p>
          <a:p>
            <a:pPr lvl="1" algn="just"/>
            <a:r>
              <a:rPr lang="tr-TR" dirty="0"/>
              <a:t>Yaprak değerleri EKK veya çok boyutlu regresyon olabilir.</a:t>
            </a:r>
          </a:p>
          <a:p>
            <a:pPr algn="just"/>
            <a:endParaRPr lang="tr-TR" dirty="0"/>
          </a:p>
          <a:p>
            <a:pPr algn="just"/>
            <a:endParaRPr lang="tr-TR" dirty="0"/>
          </a:p>
          <a:p>
            <a:pPr algn="just"/>
            <a:endParaRPr lang="tr-TR" dirty="0"/>
          </a:p>
          <a:p>
            <a:pPr algn="just"/>
            <a:endParaRPr lang="tr-TR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1DBB3801-6045-234F-A23B-935198CAF7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9268" y="3609848"/>
            <a:ext cx="4584700" cy="237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6367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25BCDFAC-4BF2-9347-8AD6-C65F59157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Dinamik programlama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454726C1-1C52-9F47-BEE1-AF00B3740C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tr-TR" dirty="0"/>
              <a:t>Doğrusal programlama nedir?</a:t>
            </a:r>
          </a:p>
          <a:p>
            <a:pPr algn="just"/>
            <a:br>
              <a:rPr lang="tr-TR" dirty="0"/>
            </a:br>
            <a:r>
              <a:rPr lang="tr-TR" dirty="0"/>
              <a:t>Dinamik programlama:</a:t>
            </a:r>
          </a:p>
          <a:p>
            <a:pPr algn="just"/>
            <a:r>
              <a:rPr lang="tr-TR" dirty="0"/>
              <a:t>12.yansıda doğrusal regresyon başarılı olmadığı bir problem verilmişti (değişkenler rastgele seçilmişti)</a:t>
            </a:r>
          </a:p>
          <a:p>
            <a:pPr algn="just"/>
            <a:r>
              <a:rPr lang="tr-TR" dirty="0"/>
              <a:t>Dinamik programlama n durum arasında (m+1) bağlantı kurarak çok aşamalı karar süreçlerinde kullanılır.</a:t>
            </a:r>
          </a:p>
          <a:p>
            <a:pPr algn="just"/>
            <a:r>
              <a:rPr lang="tr-TR" dirty="0"/>
              <a:t>Problemi aşamalar halinde çözerek nihai çözüm bulmaya çalışır.</a:t>
            </a:r>
          </a:p>
          <a:p>
            <a:pPr lvl="1" algn="just"/>
            <a:r>
              <a:rPr lang="tr-TR" dirty="0"/>
              <a:t> dağıtım ağında en uygun ve en az maliyetli </a:t>
            </a:r>
            <a:r>
              <a:rPr lang="tr-TR" dirty="0" err="1"/>
              <a:t>rotalama</a:t>
            </a:r>
            <a:r>
              <a:rPr lang="tr-TR" dirty="0"/>
              <a:t> probleminin çözülmesi (</a:t>
            </a:r>
            <a:r>
              <a:rPr lang="tr-TR" dirty="0" err="1"/>
              <a:t>Dijkstra</a:t>
            </a:r>
            <a:r>
              <a:rPr lang="tr-TR" dirty="0"/>
              <a:t>)</a:t>
            </a:r>
          </a:p>
          <a:p>
            <a:pPr lvl="1" algn="just"/>
            <a:r>
              <a:rPr lang="tr-TR" dirty="0" err="1"/>
              <a:t>Optimalite</a:t>
            </a:r>
            <a:r>
              <a:rPr lang="tr-TR" dirty="0"/>
              <a:t> (en uygunluk) gibi amaçlarla işletmelerce yaygın olarak </a:t>
            </a:r>
            <a:r>
              <a:rPr lang="tr-TR" dirty="0" err="1"/>
              <a:t>kullaılmaktadır</a:t>
            </a:r>
            <a:r>
              <a:rPr lang="tr-TR" dirty="0"/>
              <a:t>.</a:t>
            </a:r>
          </a:p>
          <a:p>
            <a:pPr algn="just"/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0975574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5C16FAA8-87C5-D846-BBAB-BCE9AF5C8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Oyun Teorisi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EAA3FCCA-7C5A-394B-86BA-ADF2488F46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algn="just"/>
            <a:endParaRPr lang="tr-TR" b="1" dirty="0"/>
          </a:p>
          <a:p>
            <a:pPr algn="just"/>
            <a:r>
              <a:rPr lang="tr-TR" b="1" dirty="0"/>
              <a:t>Oyun teorisi</a:t>
            </a:r>
            <a:r>
              <a:rPr lang="tr-TR" dirty="0"/>
              <a:t> veya </a:t>
            </a:r>
            <a:r>
              <a:rPr lang="tr-TR" b="1" dirty="0"/>
              <a:t>Oyun kuramı</a:t>
            </a:r>
            <a:r>
              <a:rPr lang="tr-TR" dirty="0"/>
              <a:t>, </a:t>
            </a:r>
            <a:r>
              <a:rPr lang="tr-TR" dirty="0">
                <a:hlinkClick r:id="rId2" tooltip="İstatistik"/>
              </a:rPr>
              <a:t>istatistik</a:t>
            </a:r>
            <a:r>
              <a:rPr lang="tr-TR" dirty="0"/>
              <a:t>, </a:t>
            </a:r>
            <a:r>
              <a:rPr lang="tr-TR" dirty="0">
                <a:hlinkClick r:id="rId3" tooltip="Siyasi bilimler"/>
              </a:rPr>
              <a:t>sosyal bilimler</a:t>
            </a:r>
            <a:r>
              <a:rPr lang="tr-TR" dirty="0"/>
              <a:t> (en fazla </a:t>
            </a:r>
            <a:r>
              <a:rPr lang="tr-TR" dirty="0">
                <a:hlinkClick r:id="rId4" tooltip="Ekonomi"/>
              </a:rPr>
              <a:t>ekonomide</a:t>
            </a:r>
            <a:r>
              <a:rPr lang="tr-TR" dirty="0"/>
              <a:t> olmak üzere), </a:t>
            </a:r>
            <a:r>
              <a:rPr lang="tr-TR" dirty="0">
                <a:hlinkClick r:id="rId5" tooltip="Biyoloji"/>
              </a:rPr>
              <a:t>biyoloji</a:t>
            </a:r>
            <a:r>
              <a:rPr lang="tr-TR" dirty="0"/>
              <a:t>, </a:t>
            </a:r>
            <a:r>
              <a:rPr lang="tr-TR" dirty="0">
                <a:hlinkClick r:id="rId6" tooltip="Mühendislik"/>
              </a:rPr>
              <a:t>mühendislik</a:t>
            </a:r>
            <a:r>
              <a:rPr lang="tr-TR" dirty="0"/>
              <a:t>, </a:t>
            </a:r>
            <a:r>
              <a:rPr lang="tr-TR" dirty="0">
                <a:hlinkClick r:id="rId3" tooltip="Siyasi bilimler"/>
              </a:rPr>
              <a:t>siyasi bilimler</a:t>
            </a:r>
            <a:r>
              <a:rPr lang="tr-TR" dirty="0"/>
              <a:t>, </a:t>
            </a:r>
            <a:r>
              <a:rPr lang="tr-TR" dirty="0">
                <a:hlinkClick r:id="rId7" tooltip="Bilgisayar bilimleri"/>
              </a:rPr>
              <a:t>bilgisayar bilimleri</a:t>
            </a:r>
            <a:r>
              <a:rPr lang="tr-TR" dirty="0"/>
              <a:t> (temel olarak </a:t>
            </a:r>
            <a:r>
              <a:rPr lang="tr-TR" dirty="0">
                <a:hlinkClick r:id="rId8" tooltip="Yapay zekâ"/>
              </a:rPr>
              <a:t>yapay zekâ</a:t>
            </a:r>
            <a:r>
              <a:rPr lang="tr-TR" dirty="0"/>
              <a:t> çalışmaları üzerinde) kullanılan meşhur teoridir. Oyun teorisi, bireyin başarısının diğerlerinin seçimlerine dayalı olduğu seçimler yapması olan bazı </a:t>
            </a:r>
            <a:r>
              <a:rPr lang="tr-TR" i="1" dirty="0"/>
              <a:t>stratejik durumlar</a:t>
            </a:r>
            <a:r>
              <a:rPr lang="tr-TR" dirty="0"/>
              <a:t>ın matematiksel olarak davranış biçimlerini yakalamaya çalışır (</a:t>
            </a:r>
            <a:r>
              <a:rPr lang="tr-TR" b="1" dirty="0" err="1"/>
              <a:t>wikipedia</a:t>
            </a:r>
            <a:r>
              <a:rPr lang="tr-TR" dirty="0"/>
              <a:t>)</a:t>
            </a:r>
          </a:p>
          <a:p>
            <a:pPr algn="just"/>
            <a:endParaRPr lang="tr-TR" dirty="0"/>
          </a:p>
          <a:p>
            <a:pPr algn="just"/>
            <a:r>
              <a:rPr lang="tr-TR" b="1" dirty="0"/>
              <a:t>Sıfır toplamlı model</a:t>
            </a:r>
            <a:r>
              <a:rPr lang="tr-TR" dirty="0"/>
              <a:t>: Bu modelde, taraflardan birinin kazancı doğrudan bir diğerinin kaybı anlamına gelmektedir. </a:t>
            </a:r>
            <a:r>
              <a:rPr lang="tr-TR" dirty="0">
                <a:hlinkClick r:id="rId9" tooltip="Soğuk savaş"/>
              </a:rPr>
              <a:t>Soğuk savaş</a:t>
            </a:r>
            <a:r>
              <a:rPr lang="tr-TR" dirty="0"/>
              <a:t> döneminde büyük güçler açısından bu tür bir ilişki var. Böyle bir durumda dahi taraflar kendi açılarından en rasyonel stratejiyi bulmaya çalışırlarsa birisi "en iyisini" seçerek bir denge noktasını yakalayabileceklerdir.</a:t>
            </a:r>
          </a:p>
          <a:p>
            <a:pPr algn="just"/>
            <a:r>
              <a:rPr lang="tr-TR" b="1" dirty="0"/>
              <a:t>Sıfır toplamlı olmayan model</a:t>
            </a:r>
            <a:r>
              <a:rPr lang="tr-TR" dirty="0"/>
              <a:t>: Bu model, taraflar yine esas olarak birbirlerine rakip olmakla beraber, her iki tarafın da kârlı olabileceği denge durumları söz konusu olabilmektedir. Oyun teorisinin uluslararası politikaya uyarlanışı konusunda üçüncü çabalar </a:t>
            </a:r>
            <a:r>
              <a:rPr lang="tr-TR" dirty="0">
                <a:hlinkClick r:id="rId10" tooltip="Thomas C. Schelling"/>
              </a:rPr>
              <a:t>Thomas C. </a:t>
            </a:r>
            <a:r>
              <a:rPr lang="tr-TR" dirty="0" err="1">
                <a:hlinkClick r:id="rId10" tooltip="Thomas C. Schelling"/>
              </a:rPr>
              <a:t>Schelling</a:t>
            </a:r>
            <a:r>
              <a:rPr lang="tr-TR" dirty="0" err="1"/>
              <a:t>'in</a:t>
            </a:r>
            <a:r>
              <a:rPr lang="tr-TR" dirty="0"/>
              <a:t> çalışmaları olmuştur.</a:t>
            </a:r>
          </a:p>
          <a:p>
            <a:pPr algn="just"/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6353917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E78540C7-5CF5-E14D-879C-93D347075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Oyun teorisi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089CABDE-FEA9-B340-946E-B0A1FBB99B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tr-TR" dirty="0"/>
              <a:t>Örnek: oyun </a:t>
            </a:r>
            <a:r>
              <a:rPr lang="tr-TR" dirty="0" err="1"/>
              <a:t>toerisi</a:t>
            </a:r>
            <a:r>
              <a:rPr lang="tr-TR" dirty="0"/>
              <a:t> ve sürücüsüz arabalar, </a:t>
            </a:r>
            <a:r>
              <a:rPr lang="tr-TR" dirty="0" err="1"/>
              <a:t>olasılıksal</a:t>
            </a:r>
            <a:r>
              <a:rPr lang="tr-TR" dirty="0"/>
              <a:t> süreçleri değerlendirmek, mevcut durumları ortaya koymak için karar matrisleri kullanılır.</a:t>
            </a:r>
          </a:p>
          <a:p>
            <a:pPr lvl="1" algn="just"/>
            <a:r>
              <a:rPr lang="tr-TR" dirty="0"/>
              <a:t>Örnekler:</a:t>
            </a:r>
          </a:p>
          <a:p>
            <a:pPr lvl="2" algn="just"/>
            <a:r>
              <a:rPr lang="tr-TR" dirty="0"/>
              <a:t>1) Mahkumlar </a:t>
            </a:r>
            <a:r>
              <a:rPr lang="tr-TR" dirty="0" err="1"/>
              <a:t>çıkmazı:Prisoners</a:t>
            </a:r>
            <a:r>
              <a:rPr lang="tr-TR" dirty="0"/>
              <a:t> Dilemma</a:t>
            </a:r>
          </a:p>
          <a:p>
            <a:pPr lvl="2" algn="just"/>
            <a:r>
              <a:rPr lang="tr-TR" dirty="0"/>
              <a:t>2) sürücüsüz araba ile yayanın davranış </a:t>
            </a:r>
            <a:r>
              <a:rPr lang="tr-TR" dirty="0" err="1"/>
              <a:t>olasıkları</a:t>
            </a:r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331A06B3-FC10-0C4C-8BD8-C5DFAB0D12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7097" y="3114811"/>
            <a:ext cx="4123000" cy="1401820"/>
          </a:xfrm>
          <a:prstGeom prst="rect">
            <a:avLst/>
          </a:prstGeom>
        </p:spPr>
      </p:pic>
      <p:pic>
        <p:nvPicPr>
          <p:cNvPr id="6" name="Resim 5">
            <a:extLst>
              <a:ext uri="{FF2B5EF4-FFF2-40B4-BE49-F238E27FC236}">
                <a16:creationId xmlns:a16="http://schemas.microsoft.com/office/drawing/2014/main" id="{0307D6A0-8A8B-E34E-A904-8E1FD105C7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7746" y="3001340"/>
            <a:ext cx="2349500" cy="242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8137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03F5ECF1-3073-FA40-BF5B-F6BB31703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Oyun Teorisi 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A874B69F-CB00-254A-ADDB-A32FA2AB07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r>
              <a:rPr lang="tr-TR" dirty="0"/>
              <a:t>Mahkumlar çıkmazı</a:t>
            </a:r>
          </a:p>
          <a:p>
            <a:pPr lvl="1" algn="just" fontAlgn="base"/>
            <a:r>
              <a:rPr lang="tr-TR" sz="2300" dirty="0"/>
              <a:t>Suç işleyenleri </a:t>
            </a:r>
            <a:r>
              <a:rPr lang="tr-TR" sz="2300" dirty="0" err="1"/>
              <a:t>polislaer</a:t>
            </a:r>
            <a:r>
              <a:rPr lang="tr-TR" sz="2300" dirty="0"/>
              <a:t> ayrı sorgu odalarında; birbirlerinin ne </a:t>
            </a:r>
            <a:r>
              <a:rPr lang="tr-TR" sz="2300" dirty="0" err="1"/>
              <a:t>söyleceğinden</a:t>
            </a:r>
            <a:r>
              <a:rPr lang="tr-TR" sz="2300" dirty="0"/>
              <a:t> habersiz olan bu iki suçluya suçlarını itiraf ettirmek için baskı kurmaktadırlar. (</a:t>
            </a:r>
            <a:r>
              <a:rPr lang="tr-TR" sz="2300" i="1" dirty="0"/>
              <a:t>http://</a:t>
            </a:r>
            <a:r>
              <a:rPr lang="tr-TR" sz="2300" i="1" dirty="0" err="1"/>
              <a:t>www.gokii.net</a:t>
            </a:r>
            <a:r>
              <a:rPr lang="tr-TR" sz="2300" i="1" dirty="0"/>
              <a:t>/2017/02/oyun-teorisi-</a:t>
            </a:r>
            <a:r>
              <a:rPr lang="tr-TR" sz="2300" i="1" dirty="0" err="1"/>
              <a:t>the</a:t>
            </a:r>
            <a:r>
              <a:rPr lang="tr-TR" sz="2300" i="1" dirty="0"/>
              <a:t>-</a:t>
            </a:r>
            <a:r>
              <a:rPr lang="tr-TR" sz="2300" i="1" dirty="0" err="1"/>
              <a:t>game-theory</a:t>
            </a:r>
            <a:r>
              <a:rPr lang="tr-TR" sz="2300" i="1" dirty="0"/>
              <a:t>/)</a:t>
            </a:r>
          </a:p>
          <a:p>
            <a:pPr lvl="1" algn="just" fontAlgn="base"/>
            <a:r>
              <a:rPr lang="tr-TR" sz="2300" dirty="0" err="1"/>
              <a:t>Şüpeliler</a:t>
            </a:r>
            <a:r>
              <a:rPr lang="tr-TR" sz="2300" dirty="0"/>
              <a:t> ikisi de suçlarını itiraf ederlerse 5′ </a:t>
            </a:r>
            <a:r>
              <a:rPr lang="tr-TR" sz="2300" dirty="0" err="1"/>
              <a:t>err</a:t>
            </a:r>
            <a:r>
              <a:rPr lang="tr-TR" sz="2300" dirty="0"/>
              <a:t> yıl hapse mahkum olacaklardır.</a:t>
            </a:r>
          </a:p>
          <a:p>
            <a:pPr lvl="1" algn="just" fontAlgn="base"/>
            <a:r>
              <a:rPr lang="tr-TR" sz="2300" dirty="0"/>
              <a:t>Her ikisi de suçlarını inkar ederlerse ruhsatsız silah taşımaktan 1 yıl hapse mahkum olacaklardır.</a:t>
            </a:r>
          </a:p>
          <a:p>
            <a:pPr lvl="1" algn="just" fontAlgn="base"/>
            <a:r>
              <a:rPr lang="tr-TR" sz="2300" dirty="0"/>
              <a:t>Biri suçu itiraf ederken diğeri susarsa; itiraf eden mahkemeye yardımcı olmaktan serbest bırakılırken öteki 20 yıl hapis cezası alacaktır.</a:t>
            </a:r>
          </a:p>
          <a:p>
            <a:pPr marL="502920" lvl="1" indent="0" fontAlgn="base">
              <a:buNone/>
            </a:pPr>
            <a:endParaRPr lang="tr-TR" sz="1400" dirty="0"/>
          </a:p>
          <a:p>
            <a:pPr algn="just" fontAlgn="base"/>
            <a:r>
              <a:rPr lang="tr-TR" sz="2600" dirty="0"/>
              <a:t>Suçlular birbirlerine güvenmedikleri için; diğerinin kararı ne olursa olsun, kendilerini daha kötü duruma getirmeyecek olan baskın stratejiyi seçerken, daha az </a:t>
            </a:r>
            <a:r>
              <a:rPr lang="tr-TR" sz="2600" dirty="0" err="1"/>
              <a:t>mahkümiyetle</a:t>
            </a:r>
            <a:r>
              <a:rPr lang="tr-TR" sz="2600" dirty="0"/>
              <a:t> kurtulacakları stratejiyi ( daha kazançlı olan stratejiyi ), çıkmaza düştüklerinde; terk etmektedirler…</a:t>
            </a:r>
          </a:p>
          <a:p>
            <a:br>
              <a:rPr lang="tr-TR" dirty="0"/>
            </a:br>
            <a:endParaRPr lang="tr-TR" sz="1400" dirty="0"/>
          </a:p>
          <a:p>
            <a:pPr lvl="1" fontAlgn="base"/>
            <a:endParaRPr lang="tr-TR" sz="1400" dirty="0"/>
          </a:p>
          <a:p>
            <a:pPr lvl="1" fontAlgn="base"/>
            <a:endParaRPr lang="tr-TR" sz="1400" dirty="0"/>
          </a:p>
          <a:p>
            <a:pPr lvl="1" fontAlgn="base"/>
            <a:endParaRPr lang="tr-TR" sz="1400" dirty="0"/>
          </a:p>
          <a:p>
            <a:pPr lvl="1" fontAlgn="base"/>
            <a:endParaRPr lang="tr-TR" sz="1400" dirty="0"/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3909990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E902EEC9-C21E-7243-8317-7223844358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Regresyon analizi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1848E5A9-6E26-E44D-98B7-1722FB78AD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pPr algn="just"/>
            <a:endParaRPr lang="tr-TR" dirty="0"/>
          </a:p>
          <a:p>
            <a:pPr algn="just"/>
            <a:r>
              <a:rPr lang="tr-TR" dirty="0"/>
              <a:t>Hem tahmin, hem korelasyon (bağımsız x ile bağımlı y değişkeni arasındaki bağımlılık) bulunmasında kullanılır.</a:t>
            </a:r>
          </a:p>
          <a:p>
            <a:pPr algn="just"/>
            <a:r>
              <a:rPr lang="tr-TR" dirty="0"/>
              <a:t>Örnek</a:t>
            </a:r>
          </a:p>
          <a:p>
            <a:pPr lvl="1" algn="just"/>
            <a:r>
              <a:rPr lang="tr-TR" dirty="0"/>
              <a:t>Bir mobil uygulama </a:t>
            </a:r>
            <a:r>
              <a:rPr lang="tr-TR" dirty="0" err="1"/>
              <a:t>app</a:t>
            </a:r>
            <a:r>
              <a:rPr lang="tr-TR" dirty="0"/>
              <a:t> reklam tıklanma sayısı ile indirilme sayısı arasındaki ilişki</a:t>
            </a:r>
          </a:p>
          <a:p>
            <a:pPr marL="0" indent="0" algn="just">
              <a:buNone/>
            </a:pPr>
            <a:endParaRPr lang="tr-TR" b="1" dirty="0"/>
          </a:p>
          <a:p>
            <a:pPr marL="0" indent="0" algn="just">
              <a:buNone/>
            </a:pPr>
            <a:r>
              <a:rPr lang="tr-TR" b="1" dirty="0"/>
              <a:t>Korelasyon: X</a:t>
            </a:r>
            <a:r>
              <a:rPr lang="tr-TR" dirty="0"/>
              <a:t> bağımsız değişken ile</a:t>
            </a:r>
            <a:r>
              <a:rPr lang="tr-TR" b="1" dirty="0"/>
              <a:t>, Y </a:t>
            </a:r>
            <a:r>
              <a:rPr lang="tr-TR" dirty="0"/>
              <a:t>bağımlı değişken arasındaki hata oranını ifade eder. A ve b ise regresyon katsayılarını ifade eder.</a:t>
            </a:r>
          </a:p>
          <a:p>
            <a:pPr lvl="1"/>
            <a:endParaRPr lang="tr-TR" dirty="0"/>
          </a:p>
          <a:p>
            <a:pPr lvl="1"/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A2E38B06-C732-2F41-BFE8-C445ECBF00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9267" y="3985048"/>
            <a:ext cx="2499625" cy="1999700"/>
          </a:xfrm>
          <a:prstGeom prst="rect">
            <a:avLst/>
          </a:prstGeom>
        </p:spPr>
      </p:pic>
      <p:pic>
        <p:nvPicPr>
          <p:cNvPr id="6" name="Resim 5">
            <a:extLst>
              <a:ext uri="{FF2B5EF4-FFF2-40B4-BE49-F238E27FC236}">
                <a16:creationId xmlns:a16="http://schemas.microsoft.com/office/drawing/2014/main" id="{FCE55958-5D1F-F049-A1F2-1ED34C14E6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9491" y="3985048"/>
            <a:ext cx="1549400" cy="44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4936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51792AD2-E5C1-1D45-A31F-B867542FC2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Regresyon Analizi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4F3BE4DC-E9DA-FC44-8FE9-2D8BC90231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 err="1"/>
              <a:t>Formülizasyon</a:t>
            </a:r>
            <a:r>
              <a:rPr lang="tr-TR" dirty="0"/>
              <a:t>:</a:t>
            </a:r>
          </a:p>
          <a:p>
            <a:pPr lvl="1"/>
            <a:r>
              <a:rPr lang="tr-TR" dirty="0"/>
              <a:t>N gözlem sayısı</a:t>
            </a:r>
          </a:p>
          <a:p>
            <a:pPr lvl="1"/>
            <a:r>
              <a:rPr lang="tr-TR" dirty="0"/>
              <a:t>r: 0-1 aralığında değer alır, &gt;0.5 olması gerekir.</a:t>
            </a:r>
          </a:p>
          <a:p>
            <a:pPr marL="502920" lvl="1" indent="0">
              <a:buNone/>
            </a:pPr>
            <a:endParaRPr lang="tr-TR" dirty="0"/>
          </a:p>
          <a:p>
            <a:pPr lvl="1"/>
            <a:endParaRPr lang="tr-TR" dirty="0"/>
          </a:p>
          <a:p>
            <a:pPr lvl="1"/>
            <a:endParaRPr lang="tr-TR" dirty="0"/>
          </a:p>
          <a:p>
            <a:pPr lvl="1"/>
            <a:endParaRPr lang="tr-TR" dirty="0"/>
          </a:p>
          <a:p>
            <a:pPr lvl="1"/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03A507FB-3620-9E4C-9C03-2850F1BA62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9268" y="2795768"/>
            <a:ext cx="3197454" cy="752342"/>
          </a:xfrm>
          <a:prstGeom prst="rect">
            <a:avLst/>
          </a:prstGeom>
        </p:spPr>
      </p:pic>
      <p:pic>
        <p:nvPicPr>
          <p:cNvPr id="6" name="Resim 5">
            <a:extLst>
              <a:ext uri="{FF2B5EF4-FFF2-40B4-BE49-F238E27FC236}">
                <a16:creationId xmlns:a16="http://schemas.microsoft.com/office/drawing/2014/main" id="{EA29E2A9-F303-1C46-A4AC-C8E402DF49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9268" y="4105810"/>
            <a:ext cx="2571289" cy="713047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222CAE41-DF3A-0344-A31D-FC8D123304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5589" y="2986372"/>
            <a:ext cx="3890803" cy="1342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2748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18BB5C28-E40A-6446-B8C0-38D6B9EA23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104BB03C-232A-334C-B371-E82500F09E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Soru: x ve y aşağıdaki verildi ise, eğri formülünü bularak grafikte gösterin</a:t>
            </a:r>
          </a:p>
          <a:p>
            <a:endParaRPr lang="tr-TR" dirty="0"/>
          </a:p>
          <a:p>
            <a:r>
              <a:rPr lang="tr-TR" dirty="0"/>
              <a:t>X=[0, 1, 2, 3, 4]</a:t>
            </a:r>
          </a:p>
          <a:p>
            <a:r>
              <a:rPr lang="tr-TR" dirty="0"/>
              <a:t>Y=[4, 8, 10, 13, 15]</a:t>
            </a:r>
          </a:p>
        </p:txBody>
      </p:sp>
    </p:spTree>
    <p:extLst>
      <p:ext uri="{BB962C8B-B14F-4D97-AF65-F5344CB8AC3E}">
        <p14:creationId xmlns:p14="http://schemas.microsoft.com/office/powerpoint/2010/main" val="11841968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E5FA7B16-968D-7B4E-903F-64AF5ADC0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Çözüm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D3AD061C-58E4-9E4D-B1A8-83920744EE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864108"/>
            <a:ext cx="7315200" cy="5120640"/>
          </a:xfrm>
        </p:spPr>
        <p:txBody>
          <a:bodyPr/>
          <a:lstStyle/>
          <a:p>
            <a:r>
              <a:rPr lang="tr-TR" dirty="0"/>
              <a:t>Çözüm için sizlere </a:t>
            </a:r>
            <a:r>
              <a:rPr lang="tr-TR" dirty="0" err="1"/>
              <a:t>excel</a:t>
            </a:r>
            <a:r>
              <a:rPr lang="tr-TR" dirty="0"/>
              <a:t> belgesi verilmiştir.</a:t>
            </a:r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9FAAFBD2-F226-F74F-B8BF-948BF728FF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5652" y="2498035"/>
            <a:ext cx="3637722" cy="3423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6538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8F6D37AD-6A08-0441-B116-62F1434E3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Çözüm-devam</a:t>
            </a:r>
          </a:p>
        </p:txBody>
      </p:sp>
      <p:pic>
        <p:nvPicPr>
          <p:cNvPr id="4" name="İçerik Yer Tutucusu 3">
            <a:extLst>
              <a:ext uri="{FF2B5EF4-FFF2-40B4-BE49-F238E27FC236}">
                <a16:creationId xmlns:a16="http://schemas.microsoft.com/office/drawing/2014/main" id="{CD0AD069-C74D-D944-84C5-A526BAD08B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10321" y="1276392"/>
            <a:ext cx="7315200" cy="4296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1226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33407D9C-726A-CB4A-9557-75DD0331A1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Sonuçları yorumlamak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D51381BA-5DAB-374F-AE5F-A59E1B5462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R: 0-1 ile arasında değer alacak</a:t>
            </a:r>
          </a:p>
          <a:p>
            <a:pPr lvl="1"/>
            <a:r>
              <a:rPr lang="tr-TR" dirty="0"/>
              <a:t>1 olursa </a:t>
            </a:r>
            <a:r>
              <a:rPr lang="tr-TR" dirty="0" err="1"/>
              <a:t>overfitting</a:t>
            </a:r>
            <a:r>
              <a:rPr lang="tr-TR" dirty="0"/>
              <a:t> (aşırı uyum, gözlemler üzerinde iyi çalışır ama yeni veriler üzerinde etkin tahmin yapamaz)</a:t>
            </a:r>
          </a:p>
          <a:p>
            <a:pPr lvl="1"/>
            <a:r>
              <a:rPr lang="tr-TR" dirty="0"/>
              <a:t>0 veya çok yakın olursa </a:t>
            </a:r>
            <a:r>
              <a:rPr lang="tr-TR" dirty="0" err="1"/>
              <a:t>underfitting</a:t>
            </a:r>
            <a:r>
              <a:rPr lang="tr-TR" dirty="0"/>
              <a:t> (eksik uyum, korelasyon yada tahmin için yeterli veri yok)</a:t>
            </a:r>
          </a:p>
          <a:p>
            <a:r>
              <a:rPr lang="tr-TR" dirty="0"/>
              <a:t>Tahmin</a:t>
            </a:r>
          </a:p>
          <a:p>
            <a:pPr lvl="1"/>
            <a:r>
              <a:rPr lang="tr-TR" dirty="0"/>
              <a:t>Bu örnek için x=10 değeri geldiğinde Y tahmini?</a:t>
            </a:r>
          </a:p>
          <a:p>
            <a:pPr lvl="1"/>
            <a:r>
              <a:rPr lang="tr-TR" dirty="0"/>
              <a:t>y=4.6 + 2.7x olduğuna göre</a:t>
            </a:r>
          </a:p>
          <a:p>
            <a:pPr lvl="1"/>
            <a:r>
              <a:rPr lang="tr-TR" dirty="0"/>
              <a:t>Y=4.6 + 2.7x10 = 31.6 olur.</a:t>
            </a:r>
          </a:p>
        </p:txBody>
      </p:sp>
    </p:spTree>
    <p:extLst>
      <p:ext uri="{BB962C8B-B14F-4D97-AF65-F5344CB8AC3E}">
        <p14:creationId xmlns:p14="http://schemas.microsoft.com/office/powerpoint/2010/main" val="30507359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D43F7F11-1C21-C145-9238-FE5C2F3A0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Örnek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DDFFFBDD-BF8D-FC45-9D8F-56DF64FB4E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tr-TR" dirty="0"/>
              <a:t>Gerçekleştirilen bir stok takip otomasyonu için 3-ay süresince mağazalar ile gerçekleştirilen toplantı sayısı (x) ve satın alma sayısı (Y) aşağıdaki gibidir</a:t>
            </a:r>
          </a:p>
          <a:p>
            <a:pPr algn="just"/>
            <a:r>
              <a:rPr lang="tr-TR" dirty="0"/>
              <a:t>Toplantılar: [3, 5, 10, 12, 14, 9, 16]</a:t>
            </a:r>
          </a:p>
          <a:p>
            <a:pPr algn="just"/>
            <a:r>
              <a:rPr lang="tr-TR" dirty="0"/>
              <a:t>Satış sayısı: [1, 1, 5, 4, 6, 4, 7]</a:t>
            </a:r>
          </a:p>
          <a:p>
            <a:pPr algn="just"/>
            <a:r>
              <a:rPr lang="tr-TR" dirty="0"/>
              <a:t>buna göre: </a:t>
            </a:r>
          </a:p>
          <a:p>
            <a:pPr lvl="1" algn="just"/>
            <a:r>
              <a:rPr lang="tr-TR" dirty="0"/>
              <a:t>a) en küçük kareler ile tahmin yaparak r</a:t>
            </a:r>
            <a:r>
              <a:rPr lang="tr-TR" baseline="30000" dirty="0"/>
              <a:t>2 </a:t>
            </a:r>
            <a:r>
              <a:rPr lang="tr-TR" dirty="0"/>
              <a:t> yorumlayınız. </a:t>
            </a:r>
          </a:p>
          <a:p>
            <a:pPr lvl="1" algn="just"/>
            <a:r>
              <a:rPr lang="tr-TR" dirty="0"/>
              <a:t>b) Bir sonraki ay 25 toplantı gerçekleştirilir ise muhtemel satış sayısını tahmin edin.</a:t>
            </a:r>
          </a:p>
        </p:txBody>
      </p:sp>
    </p:spTree>
    <p:extLst>
      <p:ext uri="{BB962C8B-B14F-4D97-AF65-F5344CB8AC3E}">
        <p14:creationId xmlns:p14="http://schemas.microsoft.com/office/powerpoint/2010/main" val="2705861074"/>
      </p:ext>
    </p:extLst>
  </p:cSld>
  <p:clrMapOvr>
    <a:masterClrMapping/>
  </p:clrMapOvr>
</p:sld>
</file>

<file path=ppt/theme/theme1.xml><?xml version="1.0" encoding="utf-8"?>
<a:theme xmlns:a="http://schemas.openxmlformats.org/drawingml/2006/main" name="Çerçeve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Çerçeve</Template>
  <TotalTime>882</TotalTime>
  <Words>1419</Words>
  <Application>Microsoft Macintosh PowerPoint</Application>
  <PresentationFormat>Geniş ekran</PresentationFormat>
  <Paragraphs>206</Paragraphs>
  <Slides>24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5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24</vt:i4>
      </vt:variant>
    </vt:vector>
  </HeadingPairs>
  <TitlesOfParts>
    <vt:vector size="30" baseType="lpstr">
      <vt:lpstr>Calibri</vt:lpstr>
      <vt:lpstr>Corbel</vt:lpstr>
      <vt:lpstr>Symbol</vt:lpstr>
      <vt:lpstr>Times New Roman</vt:lpstr>
      <vt:lpstr>Wingdings 2</vt:lpstr>
      <vt:lpstr>Çerçeve</vt:lpstr>
      <vt:lpstr>Yazılım Ekonomisi</vt:lpstr>
      <vt:lpstr>Tahmin Modelleri</vt:lpstr>
      <vt:lpstr>Regresyon analizi</vt:lpstr>
      <vt:lpstr>Regresyon Analizi</vt:lpstr>
      <vt:lpstr>PowerPoint Sunusu</vt:lpstr>
      <vt:lpstr>Çözüm</vt:lpstr>
      <vt:lpstr>Çözüm-devam</vt:lpstr>
      <vt:lpstr>Sonuçları yorumlamak</vt:lpstr>
      <vt:lpstr>Örnek</vt:lpstr>
      <vt:lpstr>Çözüm</vt:lpstr>
      <vt:lpstr>Çözüm </vt:lpstr>
      <vt:lpstr>Korelasyon yorumlama</vt:lpstr>
      <vt:lpstr>Overfitting konusu</vt:lpstr>
      <vt:lpstr>Çok boyutlu regresyon</vt:lpstr>
      <vt:lpstr>Çoklu regresyon</vt:lpstr>
      <vt:lpstr>Tartışma-1</vt:lpstr>
      <vt:lpstr>Tartışma</vt:lpstr>
      <vt:lpstr>Karar ağaçları</vt:lpstr>
      <vt:lpstr>Karar ağaçları</vt:lpstr>
      <vt:lpstr>Karar ağacı</vt:lpstr>
      <vt:lpstr>Dinamik programlama</vt:lpstr>
      <vt:lpstr>Oyun Teorisi</vt:lpstr>
      <vt:lpstr>Oyun teorisi</vt:lpstr>
      <vt:lpstr>Oyun Teorisi 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Yazılım Ekonomisi</dc:title>
  <dc:creator>Microsoft Office Kullanıcısı</dc:creator>
  <cp:lastModifiedBy>Microsoft Office Kullanıcısı</cp:lastModifiedBy>
  <cp:revision>134</cp:revision>
  <dcterms:created xsi:type="dcterms:W3CDTF">2021-02-20T18:03:03Z</dcterms:created>
  <dcterms:modified xsi:type="dcterms:W3CDTF">2021-03-29T09:29:13Z</dcterms:modified>
</cp:coreProperties>
</file>